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4"/>
  </p:notesMasterIdLst>
  <p:sldIdLst>
    <p:sldId id="256" r:id="rId2"/>
    <p:sldId id="307" r:id="rId3"/>
    <p:sldId id="286" r:id="rId4"/>
    <p:sldId id="291" r:id="rId5"/>
    <p:sldId id="287" r:id="rId6"/>
    <p:sldId id="306" r:id="rId7"/>
    <p:sldId id="308" r:id="rId8"/>
    <p:sldId id="317" r:id="rId9"/>
    <p:sldId id="320" r:id="rId10"/>
    <p:sldId id="322" r:id="rId11"/>
    <p:sldId id="321" r:id="rId12"/>
    <p:sldId id="324" r:id="rId13"/>
    <p:sldId id="311" r:id="rId14"/>
    <p:sldId id="312" r:id="rId15"/>
    <p:sldId id="313" r:id="rId16"/>
    <p:sldId id="315" r:id="rId17"/>
    <p:sldId id="325" r:id="rId18"/>
    <p:sldId id="305" r:id="rId19"/>
    <p:sldId id="316" r:id="rId20"/>
    <p:sldId id="327" r:id="rId21"/>
    <p:sldId id="328" r:id="rId22"/>
    <p:sldId id="329" r:id="rId23"/>
    <p:sldId id="330" r:id="rId24"/>
    <p:sldId id="331" r:id="rId25"/>
    <p:sldId id="332" r:id="rId26"/>
    <p:sldId id="310" r:id="rId27"/>
    <p:sldId id="318" r:id="rId28"/>
    <p:sldId id="326" r:id="rId29"/>
    <p:sldId id="319" r:id="rId30"/>
    <p:sldId id="304" r:id="rId31"/>
    <p:sldId id="303" r:id="rId32"/>
    <p:sldId id="296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55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7567" autoAdjust="0"/>
  </p:normalViewPr>
  <p:slideViewPr>
    <p:cSldViewPr>
      <p:cViewPr varScale="1">
        <p:scale>
          <a:sx n="75" d="100"/>
          <a:sy n="75" d="100"/>
        </p:scale>
        <p:origin x="-102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ED356-3086-4FEF-9026-917CC29CCD66}" type="datetimeFigureOut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BCD16-6EFD-4BE1-88F6-8291DCC9F6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CD16-6EFD-4BE1-88F6-8291DCC9F6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98A8-4D2B-41BB-AC9C-1A2342EAFF99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FBB9C-389D-424F-82E7-B425B6BE91A4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61A2-0741-4E73-8106-D3ACC2EAFED9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AEDF-7193-4178-89D4-3F4330E3FC9E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A6F-51B5-40EA-8ACF-5F6118D9E42D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A647-6BB0-4457-9DD2-FFA370B3EE46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78C0-FDD0-4207-A4A1-188B7CB50A65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A1A8-7716-4070-A292-2ECA1A4EB643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A9FC8-146C-4D11-BD1A-8751946C2620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2512-063A-49EA-9894-307AEEFBBF30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F05D-77A2-4F77-AAF7-AD0BCBFF7F18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28B55-A3FD-4CD0-A99C-00E7B22B9D55}" type="datetime1">
              <a:rPr lang="zh-CN" altLang="en-US" smtClean="0"/>
              <a:pPr/>
              <a:t>2014/8/11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EF174-45EC-4F69-96B1-F0A307B967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7290" y="1772655"/>
            <a:ext cx="528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Croco2d Game Engine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0166" y="3857628"/>
            <a:ext cx="1500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85000"/>
                  </a:schemeClr>
                </a:solidFill>
              </a:rPr>
              <a:t>Alex Zhang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2500306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err="1" smtClean="0">
                <a:solidFill>
                  <a:schemeClr val="bg1">
                    <a:lumMod val="85000"/>
                  </a:schemeClr>
                </a:solidFill>
              </a:rPr>
              <a:t>g</a:t>
            </a:r>
            <a:r>
              <a:rPr lang="en-US" altLang="zh-CN" u="sng" dirty="0" err="1" smtClean="0">
                <a:solidFill>
                  <a:schemeClr val="bg1">
                    <a:lumMod val="85000"/>
                  </a:schemeClr>
                </a:solidFill>
              </a:rPr>
              <a:t>ithub</a:t>
            </a:r>
            <a:r>
              <a:rPr lang="en-US" altLang="zh-CN" u="sng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en-US" altLang="zh-CN" u="sng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u="sng" dirty="0" smtClean="0">
                <a:solidFill>
                  <a:schemeClr val="bg1">
                    <a:lumMod val="85000"/>
                  </a:schemeClr>
                </a:solidFill>
              </a:rPr>
              <a:t>https://github.com/alex-zhang/Croco-2DGameEngine</a:t>
            </a:r>
            <a:endParaRPr lang="zh-CN" altLang="en-U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 Coordinate Transform 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14422"/>
            <a:ext cx="8072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 Transformation.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the eye/camera in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worldcoordinates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entire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scene is transformed with the inverse view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transform. 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357430"/>
            <a:ext cx="6858016" cy="215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28662" y="4857760"/>
            <a:ext cx="678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ModelMatrix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X camera(eye)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Matrix.inverse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() = View(Screen)Matrix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 Coordinate Transform 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14422"/>
            <a:ext cx="51435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Projection Transformation.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from view(screen) space to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space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from n to (n-1) matrix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transform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algorithm.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finally the z range is between -1 and 1.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4071942"/>
            <a:ext cx="3643338" cy="178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071942"/>
            <a:ext cx="3960149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857224" y="3714752"/>
            <a:ext cx="3143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orthographic projection 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0628" y="3733388"/>
            <a:ext cx="3143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Perspective projection 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4" descr="图1. 一个3D对象的透视投影 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1000108"/>
            <a:ext cx="2857520" cy="2584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2500306"/>
            <a:ext cx="78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pic>
        <p:nvPicPr>
          <p:cNvPr id="41988" name="Picture 4" descr="http://dl2.iteye.com/upload/attachment/0085/2376/a55e0849-381f-3fc4-bc2d-bad3cb5f225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7286652"/>
            <a:ext cx="9275419" cy="3286148"/>
          </a:xfrm>
          <a:prstGeom prst="rect">
            <a:avLst/>
          </a:prstGeom>
          <a:noFill/>
        </p:spPr>
      </p:pic>
      <p:pic>
        <p:nvPicPr>
          <p:cNvPr id="14338" name="Picture 2" descr="http://duriansoftware.com/joe/media/gl1-pipeline-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862329"/>
            <a:ext cx="3752869" cy="59956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743" y="2214554"/>
            <a:ext cx="3740753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4143372" y="1071546"/>
            <a:ext cx="47863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Vertex.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Model -&gt;View-&gt;Project Transform</a:t>
            </a: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2844" y="4357694"/>
            <a:ext cx="47863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Vertex.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Model -&gt;View-&gt;Project Transform</a:t>
            </a: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785926"/>
            <a:ext cx="7062805" cy="217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右箭头 9"/>
          <p:cNvSpPr/>
          <p:nvPr/>
        </p:nvSpPr>
        <p:spPr>
          <a:xfrm>
            <a:off x="2285984" y="32146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- Graphics Pipeline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2844" y="4357694"/>
            <a:ext cx="47863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Vertex.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Model -&gt;View-&gt;Project Transform</a:t>
            </a: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785926"/>
            <a:ext cx="644842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742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–Framework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code quick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(Code)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8596" y="1214422"/>
            <a:ext cx="600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Codes in Starling.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60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2500306"/>
            <a:ext cx="78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Billboard(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广告牌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公告板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dirty="0"/>
          </a:p>
        </p:txBody>
      </p:sp>
      <p:pic>
        <p:nvPicPr>
          <p:cNvPr id="12290" name="Picture 2" descr="http://esport.1t1t.com/warcraft/yxshouzu/images02/image015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071678"/>
            <a:ext cx="3428992" cy="3946065"/>
          </a:xfrm>
          <a:prstGeom prst="rect">
            <a:avLst/>
          </a:prstGeom>
          <a:noFill/>
        </p:spPr>
      </p:pic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4" name="AutoShape 6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6" name="AutoShape 8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298" name="Picture 10" descr="http://s1.houdao.com/11884/Mon_0801/105_114053_1ee92d2b8ad20d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2143116"/>
            <a:ext cx="5029221" cy="38027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7488" y="2857496"/>
            <a:ext cx="335758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Before We Start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Particle System</a:t>
            </a:r>
            <a:endParaRPr lang="zh-CN" altLang="en-US" dirty="0"/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2706" name="Picture 2" descr="http://dl.iteye.com/upload/attachment/0084/4582/b9375038-1df6-3424-a421-da374c48e9f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214554"/>
            <a:ext cx="6667500" cy="3343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pic>
        <p:nvPicPr>
          <p:cNvPr id="51202" name="Picture 2" descr="http://dl.iteye.com/upload/attachment/0084/4584/e080565d-15bd-3b1f-bc6c-853184036b7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2071701"/>
            <a:ext cx="6096000" cy="3429001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Weapon Trail</a:t>
            </a:r>
            <a:r>
              <a:rPr lang="en-US" altLang="zh-CN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(Demo in Starling)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844" y="6143644"/>
            <a:ext cx="7429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Demo: </a:t>
            </a:r>
            <a:r>
              <a:rPr lang="en-US" altLang="zh-CN" sz="12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http://wiki.starling-framework.org/extensions/ribbontrail</a:t>
            </a:r>
            <a:endParaRPr lang="zh-CN" altLang="en-US" sz="12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Applique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（贴花）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802" name="AutoShape 2" descr="http://img3.imgtn.bdimg.com/it/u=3031430312,174513511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04" name="Picture 4" descr="http://www.pcgames.com.cn/fight/cs/questions/0407/pic/PCgamesimage003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00174"/>
            <a:ext cx="3857652" cy="2357454"/>
          </a:xfrm>
          <a:prstGeom prst="rect">
            <a:avLst/>
          </a:prstGeom>
          <a:noFill/>
        </p:spPr>
      </p:pic>
      <p:pic>
        <p:nvPicPr>
          <p:cNvPr id="76806" name="Picture 6" descr="http://dl.iteye.com/upload/attachment/0084/4587/798a8bae-61ab-3924-9196-ccc59dab0a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500174"/>
            <a:ext cx="3857652" cy="2374481"/>
          </a:xfrm>
          <a:prstGeom prst="rect">
            <a:avLst/>
          </a:prstGeom>
          <a:noFill/>
        </p:spPr>
      </p:pic>
      <p:pic>
        <p:nvPicPr>
          <p:cNvPr id="76808" name="Picture 8" descr="25720-3-135703334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3929066"/>
            <a:ext cx="3857652" cy="2491902"/>
          </a:xfrm>
          <a:prstGeom prst="rect">
            <a:avLst/>
          </a:prstGeom>
          <a:noFill/>
        </p:spPr>
      </p:pic>
      <p:pic>
        <p:nvPicPr>
          <p:cNvPr id="76810" name="Picture 10" descr="TESV 2013-01-15 20-02-47-0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4000504"/>
            <a:ext cx="3886226" cy="2428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残影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8850" name="Picture 2" descr="http://dl.iteye.com/upload/attachment/0084/4590/966e7856-c03b-3e28-b536-3dc6e447d7b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0648" y="1857364"/>
            <a:ext cx="6667500" cy="4162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071546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Screen Effect 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屏幕特效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0898" name="Picture 2" descr="http://dl.iteye.com/upload/attachment/0084/4592/38431b41-b8a1-3f9f-806e-93d40861528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8685" y="1785926"/>
            <a:ext cx="5779397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Starling-3D/2D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Effect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12292" name="AutoShape 4" descr="http://img1.imgtn.bdimg.com/it/u=2396003566,178352501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4282" y="1214422"/>
            <a:ext cx="5572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http://chaimzane.iteye.com/admin/blogs/1868401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2500306"/>
            <a:ext cx="78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Entity-Component System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www.boyojoy.com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2500306"/>
            <a:ext cx="78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Engine Introduction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Flash Player Elastic Racetrack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：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pic>
        <p:nvPicPr>
          <p:cNvPr id="60418" name="Picture 2" descr="http://dl2.iteye.com/upload/attachment/0085/9005/b87e09c8-6fe4-3837-ad18-68754baf3d9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785926"/>
            <a:ext cx="6429420" cy="214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14282" y="4357694"/>
            <a:ext cx="8929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最早由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Ted Patrick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提出， 已得到官方的认可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http://tedpatrick.com/2005/07/19/flash-player-mental-model-the-elastic-racetrack/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034" y="5286388"/>
            <a:ext cx="75009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Note</a:t>
            </a:r>
            <a:r>
              <a:rPr lang="zh-CN" altLang="en-US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No </a:t>
            </a:r>
            <a:r>
              <a:rPr lang="en-US" altLang="zh-CN" sz="1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ActionScript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on the stack when rendering is in progress except </a:t>
            </a:r>
            <a:r>
              <a:rPr lang="en-US" altLang="zh-CN" sz="16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BitmapData.draw</a:t>
            </a:r>
            <a:r>
              <a:rPr lang="en-US" altLang="zh-CN" sz="16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, but rendering doesn’t call back to AS and AS waits the renderer to complete the operation</a:t>
            </a:r>
            <a:endParaRPr lang="zh-CN" altLang="en-US" sz="1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0034" y="1500174"/>
            <a:ext cx="6000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2D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Scene(why 2d?).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based.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Entity-Component architecture.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Rapid application development.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Links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：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4282" y="1285860"/>
            <a:ext cx="89297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  <a:buFont typeface="Arial" pitchFamily="34" charset="0"/>
              <a:buChar char="•"/>
            </a:pP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http://gaming.adobe.com</a:t>
            </a:r>
          </a:p>
          <a:p>
            <a:pPr>
              <a:buClr>
                <a:srgbClr val="FFC000"/>
              </a:buClr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http://</a:t>
            </a: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chaimzane.iteye.com/blog/1868401</a:t>
            </a:r>
          </a:p>
          <a:p>
            <a:pPr>
              <a:buClr>
                <a:srgbClr val="FFC000"/>
              </a:buClr>
              <a:buFont typeface="Arial" pitchFamily="34" charset="0"/>
              <a:buChar char="•"/>
            </a:pP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http</a:t>
            </a: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://duriansoftware.com/joe/An-intro-to-modern-OpenGL.-Chapter-1:-The-Graphics-Pipeline.html</a:t>
            </a:r>
          </a:p>
          <a:p>
            <a:pPr>
              <a:buClr>
                <a:srgbClr val="FFC000"/>
              </a:buClr>
              <a:buFont typeface="Arial" pitchFamily="34" charset="0"/>
              <a:buChar char="•"/>
            </a:pPr>
            <a:r>
              <a:rPr lang="en-US" altLang="zh-CN" sz="1400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buClr>
                <a:srgbClr val="FFC000"/>
              </a:buClr>
            </a:pPr>
            <a:endParaRPr lang="en-US" altLang="zh-CN" sz="1400" u="sng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57620" y="2915663"/>
            <a:ext cx="1143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END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Flash Player Elastic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Racetrack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：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www.alo7.com</a:t>
            </a:r>
            <a:endParaRPr lang="zh-CN" altLang="en-US" dirty="0"/>
          </a:p>
        </p:txBody>
      </p:sp>
      <p:pic>
        <p:nvPicPr>
          <p:cNvPr id="15" name="Picture 6" descr="C:\Users\boyo\Desktop\client 性能优化\图片\adobe_flash player _elastic_racetrack_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081108"/>
            <a:ext cx="6496050" cy="527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Flash Player Elastic Racetrack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：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  <a:sym typeface="Wingdings" pitchFamily="2" charset="2"/>
              </a:rPr>
              <a:t>(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  <a:sym typeface="Wingdings" pitchFamily="2" charset="2"/>
              </a:rPr>
              <a:t>Demo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  <a:sym typeface="Wingdings" pitchFamily="2" charset="2"/>
              </a:rPr>
              <a:t>）</a:t>
            </a:r>
            <a:endParaRPr lang="zh-CN" altLang="en-US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pic>
        <p:nvPicPr>
          <p:cNvPr id="72706" name="Picture 2" descr="http://dl2.iteye.com/upload/attachment/0085/9007/dfcd42f5-9015-33fa-b59e-b6def213b6e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2" y="1071546"/>
            <a:ext cx="4762500" cy="209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000628" y="1139595"/>
            <a:ext cx="40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Sean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Christmann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将这个理论进一步扩展成了“切片”模型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2708" name="Picture 4" descr="http://dl2.iteye.com/upload/attachment/0085/9009/81b3cfae-2978-3f06-a2a9-b59f9965cc9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06" y="3357562"/>
            <a:ext cx="9001156" cy="262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072066" y="2071678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http://www.craftymind.com/2008/04/18/updated-elastic-racetrack-for-flash-9-and-avm2/</a:t>
            </a:r>
            <a:endParaRPr lang="zh-CN" altLang="en-US" sz="12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844" y="6215082"/>
            <a:ext cx="4643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Demo: /</a:t>
            </a:r>
            <a:r>
              <a:rPr lang="zh-CN" altLang="en-US" sz="12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可变跑道</a:t>
            </a:r>
            <a:r>
              <a:rPr lang="en-US" altLang="zh-CN" sz="1200" dirty="0" smtClean="0">
                <a:solidFill>
                  <a:srgbClr val="00B0F0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/...</a:t>
            </a:r>
            <a:endParaRPr lang="zh-CN" altLang="en-US" sz="12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Agenda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034" y="1500174"/>
            <a:ext cx="60007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Stage3D-Starling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Entity-Component System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Croco2d Introduction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8596" y="1214422"/>
            <a:ext cx="6000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Principle.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Coordinate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transformation.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Graphics rendering pipeline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3D/2D Effect.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Starling-Framework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code quick view.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Starling-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Principle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4" descr="图4. 使用 drawTriangles API 和一个带有纹理的四边形，你可以创建一个2D图形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857496"/>
            <a:ext cx="3282483" cy="2000264"/>
          </a:xfrm>
          <a:prstGeom prst="rect">
            <a:avLst/>
          </a:prstGeom>
          <a:noFill/>
        </p:spPr>
      </p:pic>
      <p:pic>
        <p:nvPicPr>
          <p:cNvPr id="15" name="Picture 2" descr="图1. Stage3D (Molehill) 分层位于 Starling 之上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214422"/>
            <a:ext cx="3086100" cy="1495426"/>
          </a:xfrm>
          <a:prstGeom prst="rect">
            <a:avLst/>
          </a:prstGeom>
          <a:noFill/>
        </p:spPr>
      </p:pic>
      <p:grpSp>
        <p:nvGrpSpPr>
          <p:cNvPr id="17" name="组合 16"/>
          <p:cNvGrpSpPr/>
          <p:nvPr/>
        </p:nvGrpSpPr>
        <p:grpSpPr>
          <a:xfrm>
            <a:off x="428596" y="4981595"/>
            <a:ext cx="7643866" cy="1447801"/>
            <a:chOff x="428596" y="4981595"/>
            <a:chExt cx="7643866" cy="1447801"/>
          </a:xfrm>
        </p:grpSpPr>
        <p:pic>
          <p:nvPicPr>
            <p:cNvPr id="12" name="Picture 4" descr="http://wiki.starling-framework.org/_media/manual/painters_algorithm.png?w=600&amp;tok=8fe85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357462" y="4981595"/>
              <a:ext cx="5715000" cy="1447801"/>
            </a:xfrm>
            <a:prstGeom prst="rect">
              <a:avLst/>
            </a:prstGeom>
            <a:noFill/>
          </p:spPr>
        </p:pic>
        <p:sp>
          <p:nvSpPr>
            <p:cNvPr id="16" name="矩形 15"/>
            <p:cNvSpPr/>
            <p:nvPr/>
          </p:nvSpPr>
          <p:spPr>
            <a:xfrm>
              <a:off x="428596" y="5000636"/>
              <a:ext cx="1857388" cy="135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21429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Starling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 Coordinate Transform 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onsolas" pitchFamily="49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14282" y="857232"/>
            <a:ext cx="8715404" cy="15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174-45EC-4F69-96B1-F0A307B967D3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www.alo7com</a:t>
            </a:r>
            <a:endParaRPr lang="zh-CN" altLang="en-US" dirty="0"/>
          </a:p>
        </p:txBody>
      </p:sp>
      <p:sp>
        <p:nvSpPr>
          <p:cNvPr id="4098" name="AutoShape 2" descr="图2. Starling支持DisplayObject继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1214422"/>
            <a:ext cx="600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Model Transformation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link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object coordinates to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worldcoordinates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8662" y="4429132"/>
            <a:ext cx="678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(3D Object)Matrix X (Parent)Matrix X …. =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modelMatrix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28596" y="2770527"/>
            <a:ext cx="8358246" cy="1015663"/>
            <a:chOff x="428596" y="3627783"/>
            <a:chExt cx="8358246" cy="1015663"/>
          </a:xfrm>
        </p:grpSpPr>
        <p:grpSp>
          <p:nvGrpSpPr>
            <p:cNvPr id="12" name="组合 11"/>
            <p:cNvGrpSpPr/>
            <p:nvPr/>
          </p:nvGrpSpPr>
          <p:grpSpPr>
            <a:xfrm>
              <a:off x="428596" y="3786190"/>
              <a:ext cx="1428760" cy="785818"/>
              <a:chOff x="428596" y="3714752"/>
              <a:chExt cx="1428760" cy="785818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928662" y="4071942"/>
                <a:ext cx="428628" cy="4286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28596" y="3714752"/>
                <a:ext cx="1428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3D Object</a:t>
                </a:r>
                <a:endPara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785918" y="3627783"/>
              <a:ext cx="7000924" cy="1015663"/>
              <a:chOff x="1785918" y="3627783"/>
              <a:chExt cx="7000924" cy="101566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2571736" y="3786190"/>
                <a:ext cx="1643074" cy="785818"/>
                <a:chOff x="428596" y="3714752"/>
                <a:chExt cx="1643074" cy="785818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928662" y="4071942"/>
                  <a:ext cx="428628" cy="42862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28596" y="3714752"/>
                  <a:ext cx="164307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Container</a:t>
                  </a:r>
                  <a:endParaRPr lang="zh-CN" altLang="en-US" sz="1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6929454" y="3857628"/>
                <a:ext cx="1857388" cy="785818"/>
                <a:chOff x="142844" y="3714752"/>
                <a:chExt cx="1857388" cy="785818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857224" y="4071942"/>
                  <a:ext cx="428628" cy="42862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42844" y="3714752"/>
                  <a:ext cx="18573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Root Container</a:t>
                  </a:r>
                  <a:endParaRPr lang="zh-CN" altLang="en-US" sz="1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1" name="右箭头 20"/>
              <p:cNvSpPr/>
              <p:nvPr/>
            </p:nvSpPr>
            <p:spPr>
              <a:xfrm>
                <a:off x="1785918" y="4143380"/>
                <a:ext cx="1000132" cy="3571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右箭头 22"/>
              <p:cNvSpPr/>
              <p:nvPr/>
            </p:nvSpPr>
            <p:spPr>
              <a:xfrm>
                <a:off x="3929058" y="4214818"/>
                <a:ext cx="1000132" cy="3571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857884" y="3627783"/>
                <a:ext cx="78581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dirty="0" smtClean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60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</TotalTime>
  <Words>482</Words>
  <Application>Microsoft Office PowerPoint</Application>
  <PresentationFormat>全屏显示(4:3)</PresentationFormat>
  <Paragraphs>196</Paragraphs>
  <Slides>32</Slides>
  <Notes>32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boyo</dc:creator>
  <cp:lastModifiedBy>Alex</cp:lastModifiedBy>
  <cp:revision>376</cp:revision>
  <dcterms:created xsi:type="dcterms:W3CDTF">2013-06-18T02:38:05Z</dcterms:created>
  <dcterms:modified xsi:type="dcterms:W3CDTF">2014-08-11T17:26:45Z</dcterms:modified>
</cp:coreProperties>
</file>